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66" r:id="rId4"/>
    <p:sldId id="271" r:id="rId5"/>
    <p:sldId id="272" r:id="rId6"/>
    <p:sldId id="273" r:id="rId7"/>
    <p:sldId id="274" r:id="rId8"/>
    <p:sldId id="261" r:id="rId9"/>
    <p:sldId id="262" r:id="rId10"/>
    <p:sldId id="257" r:id="rId11"/>
    <p:sldId id="268" r:id="rId12"/>
    <p:sldId id="267" r:id="rId13"/>
    <p:sldId id="263" r:id="rId14"/>
    <p:sldId id="264" r:id="rId15"/>
    <p:sldId id="258" r:id="rId16"/>
    <p:sldId id="265" r:id="rId17"/>
    <p:sldId id="276" r:id="rId18"/>
    <p:sldId id="277" r:id="rId19"/>
    <p:sldId id="278" r:id="rId20"/>
    <p:sldId id="281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0557" autoAdjust="0"/>
  </p:normalViewPr>
  <p:slideViewPr>
    <p:cSldViewPr snapToGrid="0">
      <p:cViewPr varScale="1">
        <p:scale>
          <a:sx n="51" d="100"/>
          <a:sy n="51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23223-0733-4684-BBA1-4D472E088645}" type="doc">
      <dgm:prSet loTypeId="urn:microsoft.com/office/officeart/2005/8/layout/chart3" loCatId="relationship" qsTypeId="urn:microsoft.com/office/officeart/2005/8/quickstyle/3d1" qsCatId="3D" csTypeId="urn:microsoft.com/office/officeart/2005/8/colors/colorful5" csCatId="colorful" phldr="1"/>
      <dgm:spPr/>
    </dgm:pt>
    <dgm:pt modelId="{26059091-59AE-4249-BF64-77F1D9563325}">
      <dgm:prSet phldrT="[Metin]"/>
      <dgm:spPr/>
      <dgm:t>
        <a:bodyPr/>
        <a:lstStyle/>
        <a:p>
          <a:r>
            <a:rPr lang="tr-TR" dirty="0" smtClean="0"/>
            <a:t>Afet Öncesi</a:t>
          </a:r>
          <a:endParaRPr lang="en-US" dirty="0"/>
        </a:p>
      </dgm:t>
    </dgm:pt>
    <dgm:pt modelId="{B5D0D5AB-FB29-4F6A-AD01-2B59CE86B037}" type="parTrans" cxnId="{80A87A13-4168-4B2D-B5AA-5F225FDC06E6}">
      <dgm:prSet/>
      <dgm:spPr/>
      <dgm:t>
        <a:bodyPr/>
        <a:lstStyle/>
        <a:p>
          <a:endParaRPr lang="en-US"/>
        </a:p>
      </dgm:t>
    </dgm:pt>
    <dgm:pt modelId="{0F486462-3D9A-436B-BCF4-819E1625E045}" type="sibTrans" cxnId="{80A87A13-4168-4B2D-B5AA-5F225FDC06E6}">
      <dgm:prSet/>
      <dgm:spPr/>
      <dgm:t>
        <a:bodyPr/>
        <a:lstStyle/>
        <a:p>
          <a:endParaRPr lang="en-US"/>
        </a:p>
      </dgm:t>
    </dgm:pt>
    <dgm:pt modelId="{EE2F51D0-0595-471A-858F-3F7394E731BA}">
      <dgm:prSet phldrT="[Metin]"/>
      <dgm:spPr/>
      <dgm:t>
        <a:bodyPr/>
        <a:lstStyle/>
        <a:p>
          <a:r>
            <a:rPr lang="tr-TR" dirty="0" smtClean="0"/>
            <a:t>Afet sırası</a:t>
          </a:r>
          <a:endParaRPr lang="en-US" dirty="0"/>
        </a:p>
      </dgm:t>
    </dgm:pt>
    <dgm:pt modelId="{F95F084E-419A-45F6-9986-3E41858F12D9}" type="parTrans" cxnId="{CFB0B646-B507-44FA-BDAB-291EA0BC760F}">
      <dgm:prSet/>
      <dgm:spPr/>
      <dgm:t>
        <a:bodyPr/>
        <a:lstStyle/>
        <a:p>
          <a:endParaRPr lang="en-US"/>
        </a:p>
      </dgm:t>
    </dgm:pt>
    <dgm:pt modelId="{F5784EDA-58CF-4102-8DB9-AAAC5F9E5FAC}" type="sibTrans" cxnId="{CFB0B646-B507-44FA-BDAB-291EA0BC760F}">
      <dgm:prSet/>
      <dgm:spPr/>
      <dgm:t>
        <a:bodyPr/>
        <a:lstStyle/>
        <a:p>
          <a:endParaRPr lang="en-US"/>
        </a:p>
      </dgm:t>
    </dgm:pt>
    <dgm:pt modelId="{83A00147-88FA-4207-A908-D40EF5C0AC00}">
      <dgm:prSet phldrT="[Metin]"/>
      <dgm:spPr/>
      <dgm:t>
        <a:bodyPr/>
        <a:lstStyle/>
        <a:p>
          <a:r>
            <a:rPr lang="tr-TR" dirty="0" smtClean="0"/>
            <a:t>Afet sonrası</a:t>
          </a:r>
          <a:endParaRPr lang="en-US" dirty="0"/>
        </a:p>
      </dgm:t>
    </dgm:pt>
    <dgm:pt modelId="{073F526D-85B4-48BD-88D6-28D850664016}" type="parTrans" cxnId="{11A4868C-8474-4A99-BD60-39D682D2C8BB}">
      <dgm:prSet/>
      <dgm:spPr/>
      <dgm:t>
        <a:bodyPr/>
        <a:lstStyle/>
        <a:p>
          <a:endParaRPr lang="en-US"/>
        </a:p>
      </dgm:t>
    </dgm:pt>
    <dgm:pt modelId="{8C16A993-43A2-47C5-B81E-9AF6E431F997}" type="sibTrans" cxnId="{11A4868C-8474-4A99-BD60-39D682D2C8BB}">
      <dgm:prSet/>
      <dgm:spPr/>
      <dgm:t>
        <a:bodyPr/>
        <a:lstStyle/>
        <a:p>
          <a:endParaRPr lang="en-US"/>
        </a:p>
      </dgm:t>
    </dgm:pt>
    <dgm:pt modelId="{AADD97CE-5E37-4BEC-BD6A-531EF84E1FAA}" type="pres">
      <dgm:prSet presAssocID="{A0A23223-0733-4684-BBA1-4D472E088645}" presName="compositeShape" presStyleCnt="0">
        <dgm:presLayoutVars>
          <dgm:chMax val="7"/>
          <dgm:dir/>
          <dgm:resizeHandles val="exact"/>
        </dgm:presLayoutVars>
      </dgm:prSet>
      <dgm:spPr/>
    </dgm:pt>
    <dgm:pt modelId="{BF11C48B-A0FF-458A-A739-6F224B2C7F14}" type="pres">
      <dgm:prSet presAssocID="{A0A23223-0733-4684-BBA1-4D472E088645}" presName="wedge1" presStyleLbl="node1" presStyleIdx="0" presStyleCnt="3"/>
      <dgm:spPr/>
      <dgm:t>
        <a:bodyPr/>
        <a:lstStyle/>
        <a:p>
          <a:endParaRPr lang="en-US"/>
        </a:p>
      </dgm:t>
    </dgm:pt>
    <dgm:pt modelId="{30962ED7-8EF9-4ACB-B0DD-7D2E59280DBC}" type="pres">
      <dgm:prSet presAssocID="{A0A23223-0733-4684-BBA1-4D472E08864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6DA02-045C-4DF5-8A22-B017C7608007}" type="pres">
      <dgm:prSet presAssocID="{A0A23223-0733-4684-BBA1-4D472E088645}" presName="wedge2" presStyleLbl="node1" presStyleIdx="1" presStyleCnt="3"/>
      <dgm:spPr/>
      <dgm:t>
        <a:bodyPr/>
        <a:lstStyle/>
        <a:p>
          <a:endParaRPr lang="en-US"/>
        </a:p>
      </dgm:t>
    </dgm:pt>
    <dgm:pt modelId="{6707EC76-5659-4630-A145-4B81C5B8FDC5}" type="pres">
      <dgm:prSet presAssocID="{A0A23223-0733-4684-BBA1-4D472E08864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CB8A4-2924-4B73-8910-8C47A7DB825E}" type="pres">
      <dgm:prSet presAssocID="{A0A23223-0733-4684-BBA1-4D472E088645}" presName="wedge3" presStyleLbl="node1" presStyleIdx="2" presStyleCnt="3"/>
      <dgm:spPr/>
      <dgm:t>
        <a:bodyPr/>
        <a:lstStyle/>
        <a:p>
          <a:endParaRPr lang="en-US"/>
        </a:p>
      </dgm:t>
    </dgm:pt>
    <dgm:pt modelId="{C66CDDAE-B61D-4C3A-AE86-4A9C2204C950}" type="pres">
      <dgm:prSet presAssocID="{A0A23223-0733-4684-BBA1-4D472E08864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A1CB34-2585-4605-AB11-017B053ACA9A}" type="presOf" srcId="{83A00147-88FA-4207-A908-D40EF5C0AC00}" destId="{3C3CB8A4-2924-4B73-8910-8C47A7DB825E}" srcOrd="0" destOrd="0" presId="urn:microsoft.com/office/officeart/2005/8/layout/chart3"/>
    <dgm:cxn modelId="{421EE12F-4B84-45CA-AC33-65F72C5AFEC5}" type="presOf" srcId="{26059091-59AE-4249-BF64-77F1D9563325}" destId="{BF11C48B-A0FF-458A-A739-6F224B2C7F14}" srcOrd="0" destOrd="0" presId="urn:microsoft.com/office/officeart/2005/8/layout/chart3"/>
    <dgm:cxn modelId="{B7305C31-2897-4361-889F-AA2D041EE78C}" type="presOf" srcId="{83A00147-88FA-4207-A908-D40EF5C0AC00}" destId="{C66CDDAE-B61D-4C3A-AE86-4A9C2204C950}" srcOrd="1" destOrd="0" presId="urn:microsoft.com/office/officeart/2005/8/layout/chart3"/>
    <dgm:cxn modelId="{CFB0B646-B507-44FA-BDAB-291EA0BC760F}" srcId="{A0A23223-0733-4684-BBA1-4D472E088645}" destId="{EE2F51D0-0595-471A-858F-3F7394E731BA}" srcOrd="1" destOrd="0" parTransId="{F95F084E-419A-45F6-9986-3E41858F12D9}" sibTransId="{F5784EDA-58CF-4102-8DB9-AAAC5F9E5FAC}"/>
    <dgm:cxn modelId="{B3FA51F9-F87F-4CFE-B697-B6A608D8986F}" type="presOf" srcId="{EE2F51D0-0595-471A-858F-3F7394E731BA}" destId="{2F66DA02-045C-4DF5-8A22-B017C7608007}" srcOrd="0" destOrd="0" presId="urn:microsoft.com/office/officeart/2005/8/layout/chart3"/>
    <dgm:cxn modelId="{F5C13857-E876-41BF-A283-7FBECD911237}" type="presOf" srcId="{EE2F51D0-0595-471A-858F-3F7394E731BA}" destId="{6707EC76-5659-4630-A145-4B81C5B8FDC5}" srcOrd="1" destOrd="0" presId="urn:microsoft.com/office/officeart/2005/8/layout/chart3"/>
    <dgm:cxn modelId="{80A87A13-4168-4B2D-B5AA-5F225FDC06E6}" srcId="{A0A23223-0733-4684-BBA1-4D472E088645}" destId="{26059091-59AE-4249-BF64-77F1D9563325}" srcOrd="0" destOrd="0" parTransId="{B5D0D5AB-FB29-4F6A-AD01-2B59CE86B037}" sibTransId="{0F486462-3D9A-436B-BCF4-819E1625E045}"/>
    <dgm:cxn modelId="{91D6F35C-2D69-4535-BDC3-1A46C48D8E48}" type="presOf" srcId="{26059091-59AE-4249-BF64-77F1D9563325}" destId="{30962ED7-8EF9-4ACB-B0DD-7D2E59280DBC}" srcOrd="1" destOrd="0" presId="urn:microsoft.com/office/officeart/2005/8/layout/chart3"/>
    <dgm:cxn modelId="{11A4868C-8474-4A99-BD60-39D682D2C8BB}" srcId="{A0A23223-0733-4684-BBA1-4D472E088645}" destId="{83A00147-88FA-4207-A908-D40EF5C0AC00}" srcOrd="2" destOrd="0" parTransId="{073F526D-85B4-48BD-88D6-28D850664016}" sibTransId="{8C16A993-43A2-47C5-B81E-9AF6E431F997}"/>
    <dgm:cxn modelId="{208D917E-5B40-470C-B882-CB546E45A830}" type="presOf" srcId="{A0A23223-0733-4684-BBA1-4D472E088645}" destId="{AADD97CE-5E37-4BEC-BD6A-531EF84E1FAA}" srcOrd="0" destOrd="0" presId="urn:microsoft.com/office/officeart/2005/8/layout/chart3"/>
    <dgm:cxn modelId="{19F66B28-AAC3-455B-831C-9F7BF08777F6}" type="presParOf" srcId="{AADD97CE-5E37-4BEC-BD6A-531EF84E1FAA}" destId="{BF11C48B-A0FF-458A-A739-6F224B2C7F14}" srcOrd="0" destOrd="0" presId="urn:microsoft.com/office/officeart/2005/8/layout/chart3"/>
    <dgm:cxn modelId="{6B8590CB-D1EB-4664-BB21-6B51837EB1CC}" type="presParOf" srcId="{AADD97CE-5E37-4BEC-BD6A-531EF84E1FAA}" destId="{30962ED7-8EF9-4ACB-B0DD-7D2E59280DBC}" srcOrd="1" destOrd="0" presId="urn:microsoft.com/office/officeart/2005/8/layout/chart3"/>
    <dgm:cxn modelId="{DA77043C-27B7-4259-B7BE-171484EF317E}" type="presParOf" srcId="{AADD97CE-5E37-4BEC-BD6A-531EF84E1FAA}" destId="{2F66DA02-045C-4DF5-8A22-B017C7608007}" srcOrd="2" destOrd="0" presId="urn:microsoft.com/office/officeart/2005/8/layout/chart3"/>
    <dgm:cxn modelId="{D470A812-FBDF-49E1-9C49-09CB2D44C604}" type="presParOf" srcId="{AADD97CE-5E37-4BEC-BD6A-531EF84E1FAA}" destId="{6707EC76-5659-4630-A145-4B81C5B8FDC5}" srcOrd="3" destOrd="0" presId="urn:microsoft.com/office/officeart/2005/8/layout/chart3"/>
    <dgm:cxn modelId="{93BBF1E4-51C7-4778-9938-D7388121C537}" type="presParOf" srcId="{AADD97CE-5E37-4BEC-BD6A-531EF84E1FAA}" destId="{3C3CB8A4-2924-4B73-8910-8C47A7DB825E}" srcOrd="4" destOrd="0" presId="urn:microsoft.com/office/officeart/2005/8/layout/chart3"/>
    <dgm:cxn modelId="{D8CFEAD6-9CC0-4FE2-8CEB-EFEE7F9ABED2}" type="presParOf" srcId="{AADD97CE-5E37-4BEC-BD6A-531EF84E1FAA}" destId="{C66CDDAE-B61D-4C3A-AE86-4A9C2204C95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1C48B-A0FF-458A-A739-6F224B2C7F14}">
      <dsp:nvSpPr>
        <dsp:cNvPr id="0" name=""/>
        <dsp:cNvSpPr/>
      </dsp:nvSpPr>
      <dsp:spPr>
        <a:xfrm>
          <a:off x="1657452" y="256883"/>
          <a:ext cx="3196771" cy="319677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Afet Öncesi</a:t>
          </a:r>
          <a:endParaRPr lang="en-US" sz="2700" kern="1200" dirty="0"/>
        </a:p>
      </dsp:txBody>
      <dsp:txXfrm>
        <a:off x="3395506" y="846763"/>
        <a:ext cx="1084618" cy="1065590"/>
      </dsp:txXfrm>
    </dsp:sp>
    <dsp:sp modelId="{2F66DA02-045C-4DF5-8A22-B017C7608007}">
      <dsp:nvSpPr>
        <dsp:cNvPr id="0" name=""/>
        <dsp:cNvSpPr/>
      </dsp:nvSpPr>
      <dsp:spPr>
        <a:xfrm>
          <a:off x="1492666" y="352025"/>
          <a:ext cx="3196771" cy="3196771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Afet sırası</a:t>
          </a:r>
          <a:endParaRPr lang="en-US" sz="2700" kern="1200" dirty="0"/>
        </a:p>
      </dsp:txBody>
      <dsp:txXfrm>
        <a:off x="2367972" y="2369035"/>
        <a:ext cx="1446158" cy="989476"/>
      </dsp:txXfrm>
    </dsp:sp>
    <dsp:sp modelId="{3C3CB8A4-2924-4B73-8910-8C47A7DB825E}">
      <dsp:nvSpPr>
        <dsp:cNvPr id="0" name=""/>
        <dsp:cNvSpPr/>
      </dsp:nvSpPr>
      <dsp:spPr>
        <a:xfrm>
          <a:off x="1492666" y="352025"/>
          <a:ext cx="3196771" cy="319677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Afet sonrası</a:t>
          </a:r>
          <a:endParaRPr lang="en-US" sz="2700" kern="1200" dirty="0"/>
        </a:p>
      </dsp:txBody>
      <dsp:txXfrm>
        <a:off x="1835177" y="979962"/>
        <a:ext cx="1084618" cy="1065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C74D5-A77B-4EC9-8CC4-242CEE30E86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D9939-5772-44EA-AF63-58BFD3F1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5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Ortadaki </a:t>
            </a:r>
            <a:r>
              <a:rPr lang="tr-TR" dirty="0" err="1" smtClean="0"/>
              <a:t>puzzle</a:t>
            </a:r>
            <a:r>
              <a:rPr lang="tr-TR" dirty="0" smtClean="0"/>
              <a:t> ile birlikte şu soru sorulur: Okul Afet yönetimi kimlerden oluşur?</a:t>
            </a:r>
          </a:p>
          <a:p>
            <a:r>
              <a:rPr lang="tr-TR" dirty="0" err="1" smtClean="0"/>
              <a:t>Puzzleı</a:t>
            </a:r>
            <a:r>
              <a:rPr lang="tr-TR" dirty="0" smtClean="0"/>
              <a:t> oluşturan her bir kişi ismi geldikten sonra şu soru sorulur: Yalnızca okul mensupları mı bu okul</a:t>
            </a:r>
            <a:r>
              <a:rPr lang="tr-TR" baseline="0" dirty="0" smtClean="0"/>
              <a:t> afet komitesinde yer alır? Başka kimler bu sürece dahil edilmelidir? (burada katılımcılar online eğitimde bunu gördükleri için hızla cevapların gelmesi beklenir)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8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Buradaki her</a:t>
            </a:r>
            <a:r>
              <a:rPr lang="tr-TR" baseline="0" dirty="0" smtClean="0"/>
              <a:t> bir parçada ne demek istenildiğini katılımcılara soralım ve örnekler vermelerini isteyelim.</a:t>
            </a:r>
            <a:endParaRPr lang="en-US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8A95B-93BE-45B4-85EA-688BA3B75A8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90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Buradaki her</a:t>
            </a:r>
            <a:r>
              <a:rPr lang="tr-TR" baseline="0" dirty="0" smtClean="0"/>
              <a:t> bir parçada ne demek istenildiğini katılımcılara soralım ve örnekler vermelerini isteyelim.</a:t>
            </a:r>
            <a:endParaRPr lang="en-US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8A95B-93BE-45B4-85EA-688BA3B75A8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637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Burada online eğitimdeki eş okul ya da ikili üçlü öğretim</a:t>
            </a:r>
            <a:r>
              <a:rPr lang="tr-TR" baseline="0" dirty="0" smtClean="0"/>
              <a:t> </a:t>
            </a:r>
            <a:r>
              <a:rPr lang="tr-TR" dirty="0" smtClean="0"/>
              <a:t>örnekleri</a:t>
            </a:r>
            <a:r>
              <a:rPr lang="tr-TR" baseline="0" dirty="0" smtClean="0"/>
              <a:t> hatırlatılabilir.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25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tr-TR" altLang="tr-TR" dirty="0" smtClean="0"/>
              <a:t>Planda yer alan her boyut katılımcılarla tek tek tartışılır, kendi okullarından örnekler vermeleri</a:t>
            </a:r>
            <a:r>
              <a:rPr lang="tr-TR" altLang="tr-TR" baseline="0" dirty="0" smtClean="0"/>
              <a:t> istenir</a:t>
            </a:r>
            <a:r>
              <a:rPr lang="tr-TR" altLang="tr-TR" dirty="0" smtClean="0"/>
              <a:t> ve plan tamamlanır. </a:t>
            </a:r>
          </a:p>
        </p:txBody>
      </p:sp>
      <p:sp>
        <p:nvSpPr>
          <p:cNvPr id="1208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6D2DCC-34EE-408B-A52C-A19BFBB8B112}" type="slidenum">
              <a:rPr lang="tr-TR" altLang="tr-TR"/>
              <a:pPr eaLnBrk="1" hangingPunct="1"/>
              <a:t>17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5667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tr-TR" altLang="tr-TR" dirty="0" smtClean="0"/>
              <a:t>Planda yer alan her boyut katılımcılarla tek tek tartışılır, kendi okullarından örnekler vermeleri</a:t>
            </a:r>
            <a:r>
              <a:rPr lang="tr-TR" altLang="tr-TR" baseline="0" dirty="0" smtClean="0"/>
              <a:t> istenir</a:t>
            </a:r>
            <a:r>
              <a:rPr lang="tr-TR" altLang="tr-TR" dirty="0" smtClean="0"/>
              <a:t> ve plan tamamlanır. 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1218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EFF43E-3471-449A-94B0-4A8025999EE5}" type="slidenum">
              <a:rPr lang="tr-TR" altLang="tr-TR"/>
              <a:pPr eaLnBrk="1" hangingPunct="1"/>
              <a:t>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60663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10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0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74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komite:</a:t>
            </a:r>
          </a:p>
          <a:p>
            <a:r>
              <a:rPr lang="tr-TR" baseline="0" dirty="0" smtClean="0"/>
              <a:t>Örneğin okul afet riski azaltmaya yönelik bir okul günü planlamak, bir öğrenci kulübü kurmak ya da diğer öğretmenlere afete hazırlık konusunda eğitim vermek gibi kişisel ve örgütsel hazırlığı teşvik etmekle;</a:t>
            </a:r>
          </a:p>
          <a:p>
            <a:r>
              <a:rPr lang="tr-TR" baseline="0" dirty="0" smtClean="0"/>
              <a:t>Okulun yapısal güvenliğinin değerlendirilmesi sürecini yönetmekle;</a:t>
            </a:r>
          </a:p>
          <a:p>
            <a:r>
              <a:rPr lang="tr-TR" baseline="0" dirty="0" smtClean="0"/>
              <a:t>Yangın </a:t>
            </a:r>
            <a:r>
              <a:rPr lang="tr-TR" baseline="0" dirty="0" err="1" smtClean="0"/>
              <a:t>vb</a:t>
            </a:r>
            <a:r>
              <a:rPr lang="tr-TR" baseline="0" dirty="0" smtClean="0"/>
              <a:t> afet durumları için çeşitli tahliye ve tatbikat senaryolarının oluşturup simülasyonlarını gerçekleştirmekle;</a:t>
            </a:r>
          </a:p>
          <a:p>
            <a:r>
              <a:rPr lang="tr-TR" baseline="0" dirty="0" smtClean="0"/>
              <a:t>Ve</a:t>
            </a:r>
          </a:p>
          <a:p>
            <a:r>
              <a:rPr lang="tr-TR" baseline="0" dirty="0" smtClean="0"/>
              <a:t>Okulun karşılaşabileceği başka beklenmedik acil durum senaryolarının planlanıp önlemlerin alınmasından sorumludur.</a:t>
            </a:r>
          </a:p>
          <a:p>
            <a:endParaRPr lang="tr-TR" baseline="0" dirty="0" smtClean="0"/>
          </a:p>
          <a:p>
            <a:endParaRPr lang="tr-TR" baseline="0" dirty="0" smtClean="0"/>
          </a:p>
          <a:p>
            <a:endParaRPr lang="tr-TR" baseline="0" dirty="0" smtClean="0"/>
          </a:p>
          <a:p>
            <a:endParaRPr lang="tr-TR" baseline="0" dirty="0" smtClean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D78E6-C427-47C7-9D4B-AC4B90F8BF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0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Komitenin başarısındaki önemli faktör planların kağıt üzerinde kalmayıp uygulamaya geçirilmesidir.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amaçla, tatbikatlar düzenli olarak komite tarafından yönetilmeli ve yapılan acil durum planları çeşitli faaliyetlerle sınanmalıdır.</a:t>
            </a:r>
            <a:endParaRPr lang="tr-TR" dirty="0" smtClean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D78E6-C427-47C7-9D4B-AC4B90F8BF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Peki sizin </a:t>
            </a:r>
            <a:r>
              <a:rPr lang="tr-TR" sz="1200" b="0" i="0" dirty="0" smtClean="0">
                <a:effectLst/>
                <a:latin typeface="Arial" panose="020B0604020202020204" pitchFamily="34" charset="0"/>
              </a:rPr>
              <a:t>Okulunuzda okul afet yönetim sistemi var mı?</a:t>
            </a:r>
          </a:p>
          <a:p>
            <a:r>
              <a:rPr lang="tr-TR" sz="1200" dirty="0" smtClean="0">
                <a:latin typeface="Arial" panose="020B0604020202020204" pitchFamily="34" charset="0"/>
              </a:rPr>
              <a:t>Eğer varsa; </a:t>
            </a:r>
          </a:p>
          <a:p>
            <a:r>
              <a:rPr lang="tr-TR" sz="1200" dirty="0" smtClean="0">
                <a:latin typeface="Arial" panose="020B0604020202020204" pitchFamily="34" charset="0"/>
              </a:rPr>
              <a:t>Bu komitede kimler var?</a:t>
            </a:r>
          </a:p>
          <a:p>
            <a:r>
              <a:rPr lang="tr-TR" sz="1200" b="0" i="0" dirty="0" smtClean="0">
                <a:effectLst/>
                <a:latin typeface="Arial" panose="020B0604020202020204" pitchFamily="34" charset="0"/>
              </a:rPr>
              <a:t>Bu komitenin sorumlulukları neler?</a:t>
            </a:r>
          </a:p>
          <a:p>
            <a:r>
              <a:rPr lang="tr-TR" sz="1200" dirty="0" smtClean="0">
                <a:latin typeface="Arial" panose="020B0604020202020204" pitchFamily="34" charset="0"/>
              </a:rPr>
              <a:t>Komitenin en yakın tarih için hazırladığı bir etkinlik planı var mı?</a:t>
            </a:r>
          </a:p>
          <a:p>
            <a:r>
              <a:rPr lang="tr-TR" sz="1200" dirty="0" smtClean="0">
                <a:latin typeface="Arial" panose="020B0604020202020204" pitchFamily="34" charset="0"/>
              </a:rPr>
              <a:t>Eğer yoksa; </a:t>
            </a:r>
          </a:p>
          <a:p>
            <a:r>
              <a:rPr lang="tr-TR" sz="1200" b="0" i="0" dirty="0" smtClean="0">
                <a:effectLst/>
                <a:latin typeface="Arial" panose="020B0604020202020204" pitchFamily="34" charset="0"/>
              </a:rPr>
              <a:t>Bu konuyu okulunuzda gündeme getirmeye ve bir komite kuruluşuna öncülük etmeye ne dersiniz?</a:t>
            </a:r>
          </a:p>
          <a:p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D78E6-C427-47C7-9D4B-AC4B90F8BF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D78E6-C427-47C7-9D4B-AC4B90F8BF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1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Buradaki her</a:t>
            </a:r>
            <a:r>
              <a:rPr lang="tr-TR" baseline="0" dirty="0" smtClean="0"/>
              <a:t> bir parçada ne demek istenildiğini katılımcılara soralım ve örnekler vermelerini isteyelim.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Buradaki her</a:t>
            </a:r>
            <a:r>
              <a:rPr lang="tr-TR" baseline="0" dirty="0" smtClean="0"/>
              <a:t> bir parçada ne demek istenildiğini katılımcılara soralım ve örnekler vermelerini isteyelim.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8A95B-93BE-45B4-85EA-688BA3B75A8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60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Afete hazırlık aşamasının en önemli boyutlarından</a:t>
            </a:r>
            <a:r>
              <a:rPr lang="tr-TR" baseline="0" dirty="0" smtClean="0"/>
              <a:t> biri de okulumuza karşı olası risklerin belirlenmesi ve farklı risklerin farklı derecelerine yönelik çeşitli eylem planları geliştirilmelidir.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Değişik afet riskleri içeren resimler incelenir ve üzerinde tartışılır.</a:t>
            </a:r>
          </a:p>
          <a:p>
            <a:r>
              <a:rPr lang="tr-TR" dirty="0" smtClean="0"/>
              <a:t>Ör: Bu okullar hangi riskleri taşımakta?</a:t>
            </a:r>
          </a:p>
          <a:p>
            <a:r>
              <a:rPr lang="tr-TR" dirty="0" smtClean="0"/>
              <a:t>Sizin okulunuzun bulunduğu</a:t>
            </a:r>
            <a:r>
              <a:rPr lang="tr-TR" baseline="0" dirty="0" smtClean="0"/>
              <a:t> bölgede ne tür riskler yaşanmakta veya yaşanabilir?</a:t>
            </a:r>
          </a:p>
          <a:p>
            <a:r>
              <a:rPr lang="tr-TR" baseline="0" dirty="0" smtClean="0"/>
              <a:t>Bunlara yönelik ne tür önlemler aldınız? Ya da aldınız mı?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8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7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4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2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9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6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4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1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1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8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C3D0F-D6EE-4244-BA81-968735FCF4F9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1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8768"/>
            <a:ext cx="9144000" cy="2387600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Okul Afet Yönetimi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22884"/>
            <a:ext cx="9144000" cy="1655762"/>
          </a:xfrm>
        </p:spPr>
        <p:txBody>
          <a:bodyPr/>
          <a:lstStyle/>
          <a:p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Okul Tabanlı Afet Eğitimi</a:t>
            </a:r>
          </a:p>
          <a:p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Öğretmen Yetiştirme ve Geliştirme Genel Müdürlüğü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-31377" y="5257800"/>
            <a:ext cx="12227860" cy="1586753"/>
            <a:chOff x="-31377" y="6351495"/>
            <a:chExt cx="12227860" cy="493058"/>
          </a:xfrm>
        </p:grpSpPr>
        <p:sp>
          <p:nvSpPr>
            <p:cNvPr id="5" name="Dikdörtgen 4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ikdörtgen 3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5" y="462551"/>
            <a:ext cx="2146469" cy="21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50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Senaryolar oluşturulmalı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29" y="4114818"/>
            <a:ext cx="3275856" cy="245941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72" y="1387826"/>
            <a:ext cx="3847928" cy="25922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1" y="1825625"/>
            <a:ext cx="3726185" cy="2480575"/>
          </a:xfrm>
          <a:prstGeom prst="rect">
            <a:avLst/>
          </a:prstGeom>
        </p:spPr>
      </p:pic>
      <p:pic>
        <p:nvPicPr>
          <p:cNvPr id="7" name="Picture 2" descr="E:\ネパール　震災写真\炎を上げる神戸市内.jpeg">
            <a:extLst>
              <a:ext uri="{FF2B5EF4-FFF2-40B4-BE49-F238E27FC236}">
                <a16:creationId xmlns:a16="http://schemas.microsoft.com/office/drawing/2014/main" id="{687007CA-82D0-4793-9BA5-FE0FFD0F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435" y="4306200"/>
            <a:ext cx="3582005" cy="2406066"/>
          </a:xfrm>
          <a:prstGeom prst="rect">
            <a:avLst/>
          </a:prstGeom>
          <a:noFill/>
        </p:spPr>
      </p:pic>
      <p:pic>
        <p:nvPicPr>
          <p:cNvPr id="8" name="Picture 3" descr="E:\ネパール　震災写真\煙が立ち上る神戸.jpeg">
            <a:extLst>
              <a:ext uri="{FF2B5EF4-FFF2-40B4-BE49-F238E27FC236}">
                <a16:creationId xmlns:a16="http://schemas.microsoft.com/office/drawing/2014/main" id="{558D5664-A75F-4E9B-80BD-45E359DB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011" y="3276473"/>
            <a:ext cx="3046741" cy="2046526"/>
          </a:xfrm>
          <a:prstGeom prst="rect">
            <a:avLst/>
          </a:prstGeom>
          <a:noFill/>
        </p:spPr>
      </p:pic>
      <p:grpSp>
        <p:nvGrpSpPr>
          <p:cNvPr id="12" name="Grup 11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13" name="Dikdörtgen 12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kdörtgen 13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60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1" y="783852"/>
            <a:ext cx="191755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3852"/>
            <a:ext cx="9587753" cy="53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 5"/>
          <p:cNvGrpSpPr/>
          <p:nvPr/>
        </p:nvGrpSpPr>
        <p:grpSpPr>
          <a:xfrm>
            <a:off x="-31377" y="6351495"/>
            <a:ext cx="12227860" cy="493058"/>
            <a:chOff x="-31377" y="6351495"/>
            <a:chExt cx="12227860" cy="493058"/>
          </a:xfrm>
        </p:grpSpPr>
        <p:sp>
          <p:nvSpPr>
            <p:cNvPr id="7" name="Dikdörtgen 6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kdörtgen 7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Resi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55" y="4055332"/>
            <a:ext cx="3619945" cy="271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Resi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13" y="3590585"/>
            <a:ext cx="5644296" cy="317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Resi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43" y="174024"/>
            <a:ext cx="6623341" cy="330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 9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11" name="Dikdörtgen 10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Resim 5" descr="okulu sel bastÄ± ile ilgili gÃ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7" y="1"/>
            <a:ext cx="3613192" cy="478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4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Müdahale </a:t>
            </a:r>
            <a:r>
              <a:rPr lang="tr-TR" dirty="0" smtClean="0"/>
              <a:t>aşamasında yapılacak çalışmaları planla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987" y="1219365"/>
            <a:ext cx="5493550" cy="5083749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1377" y="6351495"/>
            <a:ext cx="12227860" cy="493058"/>
            <a:chOff x="-31377" y="6351495"/>
            <a:chExt cx="12227860" cy="493058"/>
          </a:xfrm>
        </p:grpSpPr>
        <p:sp>
          <p:nvSpPr>
            <p:cNvPr id="6" name="Dikdörtgen 5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kdörtgen 6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12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İyileştirme </a:t>
            </a:r>
            <a:r>
              <a:rPr lang="tr-TR" dirty="0" smtClean="0"/>
              <a:t>aşamasında yapılacak çalışmaları planla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971" y="1098362"/>
            <a:ext cx="5735271" cy="5150040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>
            <a:off x="-31377" y="6351495"/>
            <a:ext cx="12227860" cy="493058"/>
            <a:chOff x="-31377" y="6351495"/>
            <a:chExt cx="12227860" cy="493058"/>
          </a:xfrm>
        </p:grpSpPr>
        <p:sp>
          <p:nvSpPr>
            <p:cNvPr id="7" name="Dikdörtgen 6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kdörtgen 7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44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Afet sonrası eğitimin devam ettirilmesi için öncesinde ne gibi önlemler alırdınız?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6756"/>
            <a:ext cx="6236368" cy="4360304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10" name="Dikdörtgen 9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61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62936" y="1842119"/>
            <a:ext cx="8263830" cy="5124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400" b="1" dirty="0"/>
              <a:t>1. Aşağıda afet yönetim planlama aşamaları karışık olarak verilmiştir. Aşamaların yazılı olduğu kutuları boş kutulara sürükleyerek sıralayınız. </a:t>
            </a:r>
          </a:p>
          <a:p>
            <a:pPr marL="0" indent="0">
              <a:buNone/>
            </a:pPr>
            <a:endParaRPr lang="tr-TR" sz="3200" dirty="0"/>
          </a:p>
        </p:txBody>
      </p:sp>
      <p:sp>
        <p:nvSpPr>
          <p:cNvPr id="5" name="Dikdörtgen 4"/>
          <p:cNvSpPr/>
          <p:nvPr/>
        </p:nvSpPr>
        <p:spPr>
          <a:xfrm>
            <a:off x="723331" y="820052"/>
            <a:ext cx="9621141" cy="48140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b="1" dirty="0">
                <a:solidFill>
                  <a:schemeClr val="tx1"/>
                </a:solidFill>
              </a:rPr>
              <a:t>Aşağıdaki aşamaları sıralayınız.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991544" y="2428900"/>
            <a:ext cx="1944216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b="1" dirty="0">
                <a:solidFill>
                  <a:schemeClr val="tx1"/>
                </a:solidFill>
              </a:rPr>
              <a:t>Hazırlık Aşaması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071664" y="3128446"/>
            <a:ext cx="1944216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b="1" dirty="0">
                <a:solidFill>
                  <a:schemeClr val="tx1"/>
                </a:solidFill>
              </a:rPr>
              <a:t>İyileştirme Aşaması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847528" y="3900176"/>
            <a:ext cx="1944216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b="1" dirty="0">
                <a:solidFill>
                  <a:schemeClr val="tx1"/>
                </a:solidFill>
              </a:rPr>
              <a:t>Zarar Azaltma Aşaması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071664" y="4698681"/>
            <a:ext cx="1944216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b="1" dirty="0">
                <a:solidFill>
                  <a:schemeClr val="tx1"/>
                </a:solidFill>
              </a:rPr>
              <a:t>Müdahale Aşaması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7392144" y="2428900"/>
            <a:ext cx="1944216" cy="50405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sz="1200" dirty="0"/>
          </a:p>
        </p:txBody>
      </p:sp>
      <p:sp>
        <p:nvSpPr>
          <p:cNvPr id="11" name="Dikdörtgen 10"/>
          <p:cNvSpPr/>
          <p:nvPr/>
        </p:nvSpPr>
        <p:spPr>
          <a:xfrm>
            <a:off x="7392144" y="3117728"/>
            <a:ext cx="1944216" cy="50405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sz="1200" dirty="0"/>
          </a:p>
        </p:txBody>
      </p:sp>
      <p:sp>
        <p:nvSpPr>
          <p:cNvPr id="12" name="Dikdörtgen 11"/>
          <p:cNvSpPr/>
          <p:nvPr/>
        </p:nvSpPr>
        <p:spPr>
          <a:xfrm>
            <a:off x="7392144" y="3758710"/>
            <a:ext cx="1944216" cy="50405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sz="1200" dirty="0"/>
          </a:p>
        </p:txBody>
      </p:sp>
      <p:sp>
        <p:nvSpPr>
          <p:cNvPr id="13" name="Dikdörtgen 12"/>
          <p:cNvSpPr/>
          <p:nvPr/>
        </p:nvSpPr>
        <p:spPr>
          <a:xfrm>
            <a:off x="7392144" y="4446653"/>
            <a:ext cx="1944216" cy="50405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sz="1200" dirty="0"/>
          </a:p>
        </p:txBody>
      </p:sp>
      <p:sp>
        <p:nvSpPr>
          <p:cNvPr id="14" name="Dikdörtgen 13"/>
          <p:cNvSpPr/>
          <p:nvPr/>
        </p:nvSpPr>
        <p:spPr>
          <a:xfrm>
            <a:off x="6744072" y="4438362"/>
            <a:ext cx="5040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6744072" y="3128446"/>
            <a:ext cx="5040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6744072" y="3788450"/>
            <a:ext cx="5040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6744072" y="2469833"/>
            <a:ext cx="5040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6" name="Grup 15"/>
          <p:cNvGrpSpPr/>
          <p:nvPr/>
        </p:nvGrpSpPr>
        <p:grpSpPr>
          <a:xfrm>
            <a:off x="-31377" y="6351495"/>
            <a:ext cx="12227860" cy="493058"/>
            <a:chOff x="-31377" y="6351495"/>
            <a:chExt cx="12227860" cy="493058"/>
          </a:xfrm>
        </p:grpSpPr>
        <p:sp>
          <p:nvSpPr>
            <p:cNvPr id="20" name="Dikdörtgen 19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37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44284 0.09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45625 -0.210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3543 -0.138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35274 0.189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Başlık"/>
          <p:cNvSpPr>
            <a:spLocks noGrp="1"/>
          </p:cNvSpPr>
          <p:nvPr>
            <p:ph type="title"/>
          </p:nvPr>
        </p:nvSpPr>
        <p:spPr>
          <a:xfrm>
            <a:off x="762000" y="274638"/>
            <a:ext cx="112204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dirty="0" smtClean="0"/>
              <a:t>OKUL AFET VE ACİL DURUM YÖNETİMİ PLAN FORMATI</a:t>
            </a:r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1668463" y="1122364"/>
            <a:ext cx="8964612" cy="56927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indent="1809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endParaRPr lang="tr-TR" altLang="tr-TR" sz="1400" dirty="0">
              <a:latin typeface="Comic Sans MS" pitchFamily="66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ÖNSÖZ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İÇİNDEKİLER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GİRİŞ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Amaç ve Kapsam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Hedefler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OKUL HAKKINDA BİLGİLER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OKUL AFET VE ACİL DURUM YÖNETİMİ KURULU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Görev, Yetki ve Sorumluluklar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OKUL AFET VE ACİL DURUM YÖNETİMİ PLANI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Zarar Azaltma Çalışmaları 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Mevcut imkân ve kaynakların belirlenmesi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Tehlikelerin belirlenmesi 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Zarar görebilirliklerin belirlenmesi 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Risklerin belirlenmesi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Önceliklerin belirlenmesi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Eksikleri gidermek için yapılması gereken çalışmalar 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Tehlike ve riskleri önlemek veya zararlarını azaltmak için yapılması gereken çalışmalar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Hazırlık Çalışmaları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Okul Afet ve Acil Durum Yönetimi Planının Tanıtılması ve Yaygınlaştırılması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    	</a:t>
            </a:r>
            <a:r>
              <a:rPr lang="tr-TR" altLang="tr-TR" sz="1600" dirty="0">
                <a:latin typeface="+mj-lt"/>
              </a:rPr>
              <a:t>Eğitim Materyallerinin Hazırlanması, Görevlilerin Eğitimi, Bilgilendirilmesi ve Bilinçlendirilmesi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      	Tatbikatlar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tr-TR" altLang="tr-TR" sz="1400" dirty="0">
              <a:latin typeface="Comic Sans MS" pitchFamily="66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5" name="Dikdörtgen 4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ikdörtgen 5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97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4 Dikdörtgen"/>
          <p:cNvSpPr>
            <a:spLocks noChangeArrowheads="1"/>
          </p:cNvSpPr>
          <p:nvPr/>
        </p:nvSpPr>
        <p:spPr bwMode="auto">
          <a:xfrm>
            <a:off x="1658938" y="990601"/>
            <a:ext cx="8424862" cy="60016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MÜDAHALE ÇALIŞMALARI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Olayın Büyüklüğü ve Okul Çevresindeki Etkileri Hakkında Bilgilerin Nasıl Toplanacağı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Müdahale Ekiplerinin Göreve Nasıl Sevk Edileceği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Sorumlu Kurum ve Kuruluşlardan Yardım Talebinin Nasıl Yapılacağı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Yetkililerin ve Velilerin Nasıl Bilgilendirileceği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Öğrenci, Öğretmen ve Çalışanların Nasıl Korunacağı ve Acil İhtiyaçların Nasıl 	Karşılanacağı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Psiko-sosyal Desteğin Nasıl Yapılacağı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İYİLEŞTİRME ÇALIŞMALARI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Bina ve Tesislerin Fiziksel/Yapısal İyileştirmesinin Nasıl Yapılacağı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Yönetsel İyileştirme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Eğitsel İyileştirme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Psikolojik İyileştirme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Okulun Yeniden Açılması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AFET YÖNETİMİ FAALİYETİ İÇİN YILLIK PLAN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PLANLARIN DEĞERLENDİRİLMESİ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FORMLAR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EK. HARİTALAR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Ek.1. Okul Çevresinin Haritası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Ek.2. Okul Yerleşkesinin Haritası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Ek.3. Katların Krokisi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Ek.4. Tahliye Yolu Krokisi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Ek.5. Toplanma Bölgesi Krokisi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Ek.6. Afete Yönelik Ekipmanın Bulunduğu Yerleri Gösteren Harita</a:t>
            </a:r>
          </a:p>
        </p:txBody>
      </p:sp>
      <p:sp>
        <p:nvSpPr>
          <p:cNvPr id="67587" name="1 Başlık"/>
          <p:cNvSpPr>
            <a:spLocks noGrp="1"/>
          </p:cNvSpPr>
          <p:nvPr>
            <p:ph type="title"/>
          </p:nvPr>
        </p:nvSpPr>
        <p:spPr>
          <a:xfrm>
            <a:off x="1631950" y="0"/>
            <a:ext cx="98933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dirty="0" smtClean="0"/>
              <a:t>DEVAMI…</a:t>
            </a:r>
          </a:p>
        </p:txBody>
      </p:sp>
      <p:grpSp>
        <p:nvGrpSpPr>
          <p:cNvPr id="4" name="Grup 3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5" name="Dikdörtgen 4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ikdörtgen 5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61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Şimdi sırasıyla aşağıdaki formları okulumuza göre dolduralım: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Genel Bilgiler Formu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38594" t="22487" r="37500" b="17206"/>
          <a:stretch/>
        </p:blipFill>
        <p:spPr>
          <a:xfrm>
            <a:off x="7124700" y="1104899"/>
            <a:ext cx="3848100" cy="5457763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8" name="Dikdörtgen 7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0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2927738" y="158619"/>
            <a:ext cx="6346890" cy="3805680"/>
            <a:chOff x="2927738" y="158619"/>
            <a:chExt cx="6346890" cy="3805680"/>
          </a:xfrm>
        </p:grpSpPr>
        <p:graphicFrame>
          <p:nvGraphicFramePr>
            <p:cNvPr id="6" name="Diyagram 5"/>
            <p:cNvGraphicFramePr/>
            <p:nvPr>
              <p:extLst>
                <p:ext uri="{D42A27DB-BD31-4B8C-83A1-F6EECF244321}">
                  <p14:modId xmlns:p14="http://schemas.microsoft.com/office/powerpoint/2010/main" val="3202792573"/>
                </p:ext>
              </p:extLst>
            </p:nvPr>
          </p:nvGraphicFramePr>
          <p:xfrm>
            <a:off x="2927738" y="158619"/>
            <a:ext cx="6346890" cy="38056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" name="Picture 2" descr="Image result for arrow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4258" flipH="1">
              <a:off x="2954499" y="1879714"/>
              <a:ext cx="2783798" cy="132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Patlama 1 6"/>
          <p:cNvSpPr/>
          <p:nvPr/>
        </p:nvSpPr>
        <p:spPr>
          <a:xfrm>
            <a:off x="5887238" y="3000310"/>
            <a:ext cx="1792348" cy="1742288"/>
          </a:xfrm>
          <a:prstGeom prst="irregularSeal1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Afet veya Acil Durum</a:t>
            </a:r>
            <a:endParaRPr lang="en-US" dirty="0"/>
          </a:p>
        </p:txBody>
      </p:sp>
      <p:pic>
        <p:nvPicPr>
          <p:cNvPr id="9" name="Picture 2" descr="Image result for arrow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5821" flipH="1">
            <a:off x="6133063" y="396986"/>
            <a:ext cx="2783798" cy="132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68" y="4553819"/>
            <a:ext cx="8476917" cy="23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 14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16" name="Dikdörtgen 15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91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Şimdi sırasıyla aşağıdaki formları okulumuza göre dolduralım: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Malzeme Bilgi Formu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37656" t="22209" r="36094" b="13871"/>
          <a:stretch/>
        </p:blipFill>
        <p:spPr>
          <a:xfrm>
            <a:off x="6591300" y="1088797"/>
            <a:ext cx="4114800" cy="5633357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8" name="Dikdörtgen 7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4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Şimdi sırasıyla aşağıdaki formları okulumuza göre dolduralım: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Acil Durum Raporu Formu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37031" t="21096" r="35000" b="8035"/>
          <a:stretch/>
        </p:blipFill>
        <p:spPr>
          <a:xfrm>
            <a:off x="7239000" y="1319212"/>
            <a:ext cx="3905250" cy="5563345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7" name="Dikdörtgen 6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kdörtgen 7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01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Şimdi sırasıyla aşağıdaki formları okulumuza göre dolduralım: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Durum Tespit Detay Formu</a:t>
            </a: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37656" t="21653" r="35781" b="13037"/>
          <a:stretch/>
        </p:blipFill>
        <p:spPr>
          <a:xfrm>
            <a:off x="6324600" y="1027906"/>
            <a:ext cx="3924300" cy="5424768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8" name="Dikdörtgen 7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38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afet yönetimi kimlerden oluşur?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3847" y="2124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2" descr="Image result for teamwo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09" y="936945"/>
            <a:ext cx="7607494" cy="55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uhtar clip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26" y="1513135"/>
            <a:ext cx="1748380" cy="229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fireman clipart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880" y="1323583"/>
            <a:ext cx="1414689" cy="26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doctor clipart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6" y="4148954"/>
            <a:ext cx="16573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Image result for police  clipart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071" y="4001294"/>
            <a:ext cx="1747577" cy="278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 17"/>
          <p:cNvGrpSpPr/>
          <p:nvPr/>
        </p:nvGrpSpPr>
        <p:grpSpPr>
          <a:xfrm rot="10800000">
            <a:off x="-8966" y="-16341"/>
            <a:ext cx="12227860" cy="493058"/>
            <a:chOff x="-31377" y="6351495"/>
            <a:chExt cx="12227860" cy="493058"/>
          </a:xfrm>
        </p:grpSpPr>
        <p:sp>
          <p:nvSpPr>
            <p:cNvPr id="19" name="Dikdörtgen 18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Metin kutusu 10"/>
          <p:cNvSpPr txBox="1"/>
          <p:nvPr/>
        </p:nvSpPr>
        <p:spPr>
          <a:xfrm>
            <a:off x="4011115" y="2414450"/>
            <a:ext cx="169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Öğretmen</a:t>
            </a:r>
            <a:endParaRPr lang="en-US" sz="2400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2313940" y="4123863"/>
            <a:ext cx="169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Öğrenci</a:t>
            </a:r>
            <a:endParaRPr lang="en-US" sz="2400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6106068" y="3107772"/>
            <a:ext cx="169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Yönetici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7925444" y="3846137"/>
            <a:ext cx="169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Veli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0724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5269194" y="3208718"/>
            <a:ext cx="2661164" cy="1714462"/>
            <a:chOff x="681588" y="522873"/>
            <a:chExt cx="11012421" cy="5800331"/>
          </a:xfrm>
        </p:grpSpPr>
        <p:pic>
          <p:nvPicPr>
            <p:cNvPr id="3" name="Picture 2" descr="Image result for teamwor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939" y="522873"/>
              <a:ext cx="7607495" cy="551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Image result for muhtar clipart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208" y="522873"/>
              <a:ext cx="1748380" cy="2298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Image result for fireman clipart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7183" y="522873"/>
              <a:ext cx="1414689" cy="2677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Image result for doctor clipart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88" y="3274655"/>
              <a:ext cx="1657350" cy="276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Image result for police  clipart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6432" y="3534517"/>
              <a:ext cx="1747577" cy="2788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3" y="3873479"/>
            <a:ext cx="4127881" cy="26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7" y="780892"/>
            <a:ext cx="4174837" cy="27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73" y="4065949"/>
            <a:ext cx="3612027" cy="248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00" y="780892"/>
            <a:ext cx="3681500" cy="25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nvan 11"/>
          <p:cNvSpPr>
            <a:spLocks noGrp="1"/>
          </p:cNvSpPr>
          <p:nvPr>
            <p:ph type="title"/>
          </p:nvPr>
        </p:nvSpPr>
        <p:spPr>
          <a:xfrm>
            <a:off x="469760" y="-177402"/>
            <a:ext cx="10515600" cy="1325563"/>
          </a:xfrm>
        </p:spPr>
        <p:txBody>
          <a:bodyPr/>
          <a:lstStyle/>
          <a:p>
            <a:r>
              <a:rPr lang="tr-TR" dirty="0" smtClean="0"/>
              <a:t>Komite neler yapar?</a:t>
            </a:r>
            <a:endParaRPr lang="en-US" dirty="0"/>
          </a:p>
        </p:txBody>
      </p:sp>
      <p:grpSp>
        <p:nvGrpSpPr>
          <p:cNvPr id="21" name="Grup 20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22" name="Dikdörtgen 21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ikdörtgen 22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60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pla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89" y="1977021"/>
            <a:ext cx="3434151" cy="34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isaster practice clipart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5188" r="8292" b="31853"/>
          <a:stretch/>
        </p:blipFill>
        <p:spPr bwMode="auto">
          <a:xfrm>
            <a:off x="7658960" y="2207945"/>
            <a:ext cx="3434151" cy="246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ağ Ok 2"/>
          <p:cNvSpPr/>
          <p:nvPr/>
        </p:nvSpPr>
        <p:spPr>
          <a:xfrm>
            <a:off x="5106738" y="2999839"/>
            <a:ext cx="1791478" cy="87843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1251" y="4801530"/>
            <a:ext cx="2842451" cy="2056470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10" name="Dikdörtgen 9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Komitenin başarısındaki önemli </a:t>
            </a:r>
            <a:r>
              <a:rPr lang="tr-TR" dirty="0" smtClean="0"/>
              <a:t>faktör: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tap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75688">
            <a:off x="-1521759" y="1575110"/>
            <a:ext cx="1494639" cy="137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0355">
            <a:off x="3597390" y="1237302"/>
            <a:ext cx="4576225" cy="53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750" y="1871906"/>
            <a:ext cx="4397830" cy="50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Belirtme Çizgisi 16"/>
          <p:cNvSpPr/>
          <p:nvPr/>
        </p:nvSpPr>
        <p:spPr>
          <a:xfrm>
            <a:off x="267642" y="3431833"/>
            <a:ext cx="3377681" cy="3041780"/>
          </a:xfrm>
          <a:prstGeom prst="wedgeEllipseCallout">
            <a:avLst>
              <a:gd name="adj1" fmla="val -51776"/>
              <a:gd name="adj2" fmla="val 5476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tr-TR" sz="2000">
                <a:latin typeface="Arial" panose="020B0604020202020204" pitchFamily="34" charset="0"/>
              </a:rPr>
              <a:t>Okulunuzda okul afet yönetim sistemi var mı?</a:t>
            </a:r>
            <a:endParaRPr lang="tr-TR" sz="2000" dirty="0">
              <a:latin typeface="Arial" panose="020B0604020202020204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4428930" y="1920032"/>
            <a:ext cx="33528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Eğer varsa; 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Bu komitede kimler var?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Bu komitenin sorumlulukları neler?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Komitenin en yakın tarih için hazırladığı bir etkinlik planı var mı?</a:t>
            </a:r>
          </a:p>
        </p:txBody>
      </p:sp>
      <p:sp>
        <p:nvSpPr>
          <p:cNvPr id="19" name="Dikdörtgen 18"/>
          <p:cNvSpPr/>
          <p:nvPr/>
        </p:nvSpPr>
        <p:spPr>
          <a:xfrm rot="220455">
            <a:off x="8597571" y="2584643"/>
            <a:ext cx="31910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Eğer yoksa; 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Bu konuyu okulunuzda gündeme getirmeye ve bir komite kuruluşuna öncülük etmeye ne dersiniz?</a:t>
            </a:r>
          </a:p>
        </p:txBody>
      </p:sp>
      <p:grpSp>
        <p:nvGrpSpPr>
          <p:cNvPr id="8" name="Grup 7"/>
          <p:cNvGrpSpPr/>
          <p:nvPr/>
        </p:nvGrpSpPr>
        <p:grpSpPr>
          <a:xfrm rot="10800000">
            <a:off x="-8966" y="-16341"/>
            <a:ext cx="12227860" cy="493058"/>
            <a:chOff x="-31377" y="6351495"/>
            <a:chExt cx="12227860" cy="493058"/>
          </a:xfrm>
        </p:grpSpPr>
        <p:sp>
          <p:nvSpPr>
            <p:cNvPr id="9" name="Dikdörtgen 8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Sıra sizde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 rot="10800000">
            <a:off x="-8966" y="-16341"/>
            <a:ext cx="12227860" cy="493058"/>
            <a:chOff x="-31377" y="6351495"/>
            <a:chExt cx="12227860" cy="493058"/>
          </a:xfrm>
        </p:grpSpPr>
        <p:sp>
          <p:nvSpPr>
            <p:cNvPr id="9" name="Dikdörtgen 8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Peki nasıl yapacağız?</a:t>
            </a:r>
            <a:endParaRPr lang="en-US" dirty="0"/>
          </a:p>
        </p:txBody>
      </p: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71" y="1244475"/>
            <a:ext cx="3577229" cy="47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Zarar azaltma aşamasında yapılacak çalışmaları planla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4993" y="1370995"/>
            <a:ext cx="5621196" cy="4980500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>
            <a:off x="-31377" y="6351495"/>
            <a:ext cx="12227860" cy="493058"/>
            <a:chOff x="-31377" y="6351495"/>
            <a:chExt cx="12227860" cy="493058"/>
          </a:xfrm>
        </p:grpSpPr>
        <p:sp>
          <p:nvSpPr>
            <p:cNvPr id="10" name="Dikdörtgen 9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62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Hazırlık </a:t>
            </a:r>
            <a:r>
              <a:rPr lang="tr-TR" dirty="0" smtClean="0"/>
              <a:t>aşamasında yapılacak çalışmaları planla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803" y="1202002"/>
            <a:ext cx="6143618" cy="519574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1377" y="6351495"/>
            <a:ext cx="12227860" cy="493058"/>
            <a:chOff x="-31377" y="6351495"/>
            <a:chExt cx="12227860" cy="493058"/>
          </a:xfrm>
        </p:grpSpPr>
        <p:sp>
          <p:nvSpPr>
            <p:cNvPr id="6" name="Dikdörtgen 5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kdörtgen 6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38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</TotalTime>
  <Words>628</Words>
  <Application>Microsoft Office PowerPoint</Application>
  <PresentationFormat>Geniş ekran</PresentationFormat>
  <Paragraphs>153</Paragraphs>
  <Slides>22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Times New Roman</vt:lpstr>
      <vt:lpstr>Office Teması</vt:lpstr>
      <vt:lpstr>Okul Afet Yönetimi</vt:lpstr>
      <vt:lpstr>PowerPoint Sunusu</vt:lpstr>
      <vt:lpstr>Okul afet yönetimi kimlerden oluşur?</vt:lpstr>
      <vt:lpstr>Komite neler yapar?</vt:lpstr>
      <vt:lpstr>Komitenin başarısındaki önemli faktör:</vt:lpstr>
      <vt:lpstr>Sıra sizde</vt:lpstr>
      <vt:lpstr>Peki nasıl yapacağız?</vt:lpstr>
      <vt:lpstr>Zarar azaltma aşamasında yapılacak çalışmaları planla</vt:lpstr>
      <vt:lpstr>Hazırlık aşamasında yapılacak çalışmaları planla</vt:lpstr>
      <vt:lpstr>Senaryolar oluşturulmalı</vt:lpstr>
      <vt:lpstr>PowerPoint Sunusu</vt:lpstr>
      <vt:lpstr>PowerPoint Sunusu</vt:lpstr>
      <vt:lpstr>Müdahale aşamasında yapılacak çalışmaları planla</vt:lpstr>
      <vt:lpstr>İyileştirme aşamasında yapılacak çalışmaları planla</vt:lpstr>
      <vt:lpstr>Afet sonrası eğitimin devam ettirilmesi için öncesinde ne gibi önlemler alırdınız?</vt:lpstr>
      <vt:lpstr>PowerPoint Sunusu</vt:lpstr>
      <vt:lpstr>OKUL AFET VE ACİL DURUM YÖNETİMİ PLAN FORMATI</vt:lpstr>
      <vt:lpstr>DEVAMI…</vt:lpstr>
      <vt:lpstr>Şimdi sırasıyla aşağıdaki formları okulumuza göre dolduralım:</vt:lpstr>
      <vt:lpstr>Şimdi sırasıyla aşağıdaki formları okulumuza göre dolduralım:</vt:lpstr>
      <vt:lpstr>Şimdi sırasıyla aşağıdaki formları okulumuza göre dolduralım:</vt:lpstr>
      <vt:lpstr>Şimdi sırasıyla aşağıdaki formları okulumuza göre dolduralım: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Tuba GOKMENOGLU</dc:creator>
  <cp:lastModifiedBy>hizmeticiegitimm@hotmail.com</cp:lastModifiedBy>
  <cp:revision>15</cp:revision>
  <dcterms:created xsi:type="dcterms:W3CDTF">2019-05-30T19:41:04Z</dcterms:created>
  <dcterms:modified xsi:type="dcterms:W3CDTF">2019-06-12T18:16:48Z</dcterms:modified>
</cp:coreProperties>
</file>